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11/24/2020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solidFill>
                  <a:schemeClr val="bg1"/>
                </a:solidFill>
              </a:rPr>
              <a:t>THEMATIC REPERTORY</a:t>
            </a:r>
            <a:endParaRPr lang="en-US" dirty="0">
              <a:solidFill>
                <a:schemeClr val="bg1"/>
              </a:solidFill>
            </a:endParaRPr>
          </a:p>
        </p:txBody>
      </p:sp>
      <p:sp>
        <p:nvSpPr>
          <p:cNvPr id="4" name="TextBox 2"/>
          <p:cNvSpPr txBox="1">
            <a:spLocks noGrp="1"/>
          </p:cNvSpPr>
          <p:nvPr>
            <p:ph type="subTitle" idx="1"/>
          </p:nvPr>
        </p:nvSpPr>
        <p:spPr>
          <a:xfrm>
            <a:off x="3124200" y="4724400"/>
            <a:ext cx="6400800" cy="1752600"/>
          </a:xfrm>
          <a:prstGeom prst="rect">
            <a:avLst/>
          </a:prstGeom>
          <a:noFill/>
        </p:spPr>
        <p:txBody>
          <a:bodyPr vert="horz" wrap="square" lIns="91440" tIns="45720" rIns="91440" bIns="45720" rtlCol="0">
            <a:sp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smtClean="0">
                <a:solidFill>
                  <a:srgbClr val="FF0000"/>
                </a:solidFill>
                <a:latin typeface="Times New Roman" panose="02020603050405020304" pitchFamily="18" charset="0"/>
                <a:cs typeface="Times New Roman" panose="02020603050405020304" pitchFamily="18" charset="0"/>
              </a:rPr>
              <a:t>Dr. V. SATHISH KUMAR, M.D (</a:t>
            </a:r>
            <a:r>
              <a:rPr lang="en-US" sz="1800" dirty="0" err="1" smtClean="0">
                <a:solidFill>
                  <a:srgbClr val="FF0000"/>
                </a:solidFill>
                <a:latin typeface="Times New Roman" panose="02020603050405020304" pitchFamily="18" charset="0"/>
                <a:cs typeface="Times New Roman" panose="02020603050405020304" pitchFamily="18" charset="0"/>
              </a:rPr>
              <a:t>Hom</a:t>
            </a:r>
            <a:r>
              <a:rPr lang="en-US" sz="1800" dirty="0" smtClean="0">
                <a:solidFill>
                  <a:srgbClr val="FF0000"/>
                </a:solidFill>
                <a:latin typeface="Times New Roman" panose="02020603050405020304" pitchFamily="18" charset="0"/>
                <a:cs typeface="Times New Roman" panose="02020603050405020304" pitchFamily="18" charset="0"/>
              </a:rPr>
              <a:t>)</a:t>
            </a:r>
          </a:p>
          <a:p>
            <a:r>
              <a:rPr lang="en-US" sz="1800" dirty="0" smtClean="0">
                <a:solidFill>
                  <a:srgbClr val="FF0000"/>
                </a:solidFill>
                <a:latin typeface="Times New Roman" panose="02020603050405020304" pitchFamily="18" charset="0"/>
                <a:cs typeface="Times New Roman" panose="02020603050405020304" pitchFamily="18" charset="0"/>
              </a:rPr>
              <a:t>HOD and Professor, Department of Repertory</a:t>
            </a:r>
          </a:p>
          <a:p>
            <a:r>
              <a:rPr lang="en-US" sz="1800" dirty="0" err="1" smtClean="0">
                <a:solidFill>
                  <a:srgbClr val="FF0000"/>
                </a:solidFill>
                <a:latin typeface="Times New Roman" panose="02020603050405020304" pitchFamily="18" charset="0"/>
                <a:cs typeface="Times New Roman" panose="02020603050405020304" pitchFamily="18" charset="0"/>
              </a:rPr>
              <a:t>Sarada</a:t>
            </a:r>
            <a:r>
              <a:rPr lang="en-US" sz="1800" dirty="0" smtClean="0">
                <a:solidFill>
                  <a:srgbClr val="FF0000"/>
                </a:solidFill>
                <a:latin typeface="Times New Roman" panose="02020603050405020304" pitchFamily="18" charset="0"/>
                <a:cs typeface="Times New Roman" panose="02020603050405020304" pitchFamily="18" charset="0"/>
              </a:rPr>
              <a:t> Krishna Homoeopathic Medical College</a:t>
            </a:r>
          </a:p>
          <a:p>
            <a:r>
              <a:rPr lang="en-US" sz="1800" dirty="0" err="1" smtClean="0">
                <a:solidFill>
                  <a:srgbClr val="FF0000"/>
                </a:solidFill>
                <a:latin typeface="Times New Roman" panose="02020603050405020304" pitchFamily="18" charset="0"/>
                <a:cs typeface="Times New Roman" panose="02020603050405020304" pitchFamily="18" charset="0"/>
              </a:rPr>
              <a:t>Kulasekharam</a:t>
            </a:r>
            <a:endParaRPr lang="en-IN" sz="1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rPr>
              <a:t>It is not enough to add new medicines in the rubrics but we have to review its concepts and create new rubrics. For example – classical symptoms such as “anxiety of conscience” are explained now-a-days as the “guilt” according to psychoanalytic concept. </a:t>
            </a:r>
            <a:br>
              <a:rPr lang="en-US" dirty="0" smtClean="0">
                <a:solidFill>
                  <a:schemeClr val="bg1"/>
                </a:solidFill>
              </a:rPr>
            </a:br>
            <a:r>
              <a:rPr lang="en-US" dirty="0" smtClean="0">
                <a:solidFill>
                  <a:schemeClr val="bg1"/>
                </a:solidFill>
              </a:rPr>
              <a:t>For replacing old terminologies with the present, various dictionaries have been used, e.g. “The American Heritage”, “Webster’s old unabridged edition”, “Aurelio Portuguese dictionary”, “</a:t>
            </a:r>
            <a:r>
              <a:rPr lang="en-US" dirty="0" err="1" smtClean="0">
                <a:solidFill>
                  <a:schemeClr val="bg1"/>
                </a:solidFill>
              </a:rPr>
              <a:t>Houaiss</a:t>
            </a:r>
            <a:r>
              <a:rPr lang="en-US" dirty="0" smtClean="0">
                <a:solidFill>
                  <a:schemeClr val="bg1"/>
                </a:solidFill>
              </a:rPr>
              <a:t>” English Portuguese dictionary and the CD-ROM “Microsoft Bookshelf”. </a:t>
            </a:r>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rPr>
              <a:t>In compiling the work, the author has attempted to satisfy these points by putting all the related rubrics of the symptoms under one theme and giving the medicines with original source in the proving.</a:t>
            </a:r>
            <a:br>
              <a:rPr lang="en-US" dirty="0" smtClean="0">
                <a:solidFill>
                  <a:schemeClr val="bg1"/>
                </a:solidFill>
              </a:rPr>
            </a:br>
            <a:endParaRPr lang="en-US" dirty="0" smtClean="0">
              <a:solidFill>
                <a:schemeClr val="bg1"/>
              </a:solidFill>
            </a:endParaRPr>
          </a:p>
          <a:p>
            <a:r>
              <a:rPr lang="en-US" dirty="0" smtClean="0">
                <a:solidFill>
                  <a:schemeClr val="bg1"/>
                </a:solidFill>
              </a:rPr>
              <a:t>In </a:t>
            </a:r>
            <a:r>
              <a:rPr lang="en-US" dirty="0" err="1" smtClean="0">
                <a:solidFill>
                  <a:schemeClr val="bg1"/>
                </a:solidFill>
              </a:rPr>
              <a:t>Barthel's</a:t>
            </a:r>
            <a:r>
              <a:rPr lang="en-US" dirty="0" smtClean="0">
                <a:solidFill>
                  <a:schemeClr val="bg1"/>
                </a:solidFill>
              </a:rPr>
              <a:t> Repertory, e.g., symptoms of </a:t>
            </a:r>
            <a:r>
              <a:rPr lang="en-US" dirty="0" err="1" smtClean="0">
                <a:solidFill>
                  <a:schemeClr val="bg1"/>
                </a:solidFill>
              </a:rPr>
              <a:t>Pulsatilla</a:t>
            </a:r>
            <a:r>
              <a:rPr lang="en-US" dirty="0" smtClean="0">
                <a:solidFill>
                  <a:schemeClr val="bg1"/>
                </a:solidFill>
              </a:rPr>
              <a:t> are related to the forsaken theme: - Delusions; alone, she is always, - Delusions; alone world, she is a. in the, - Delusions; deserted, forsaken, is - Delusions; neglected, of being, - Fear; neglected of being, - Forsaken; isolation, sensation of. </a:t>
            </a:r>
            <a:br>
              <a:rPr lang="en-US" dirty="0" smtClean="0">
                <a:solidFill>
                  <a:schemeClr val="bg1"/>
                </a:solidFill>
              </a:rPr>
            </a:br>
            <a:r>
              <a:rPr lang="en-US" dirty="0" smtClean="0">
                <a:solidFill>
                  <a:schemeClr val="bg1"/>
                </a:solidFill>
              </a:rPr>
              <a:t>In Hahnemann's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the complete symptom is given (Ha,1143): "Her head is so quiet and all about her is so empty as if she were alone in the house and in the world; she doesn’t wish to talk to any one, just as if all around her were no concern of her and she belonged to nobody."</a:t>
            </a:r>
            <a:endParaRPr 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In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we can observe that certain words give significance to symptoms, and these are the theme words. We can make a group of theme words and create thematic groups. It was necessary to deeply scrutinize the meaning of most important words present in symptoms in the English language, and to search for their analogues, and look for resemblances.</a:t>
            </a:r>
          </a:p>
          <a:p>
            <a:r>
              <a:rPr lang="en-US" dirty="0" smtClean="0">
                <a:solidFill>
                  <a:schemeClr val="bg1"/>
                </a:solidFill>
              </a:rPr>
              <a:t> A dictionary with more than 4,000 words in English language was created, with main words of PMM mental symptoms, and their synonyms.</a:t>
            </a:r>
          </a:p>
          <a:p>
            <a:r>
              <a:rPr lang="en-US" dirty="0" smtClean="0">
                <a:solidFill>
                  <a:schemeClr val="bg1"/>
                </a:solidFill>
              </a:rPr>
              <a:t>The meanings of the Words are exemplified by the symptoms in which they occur rather than from the dictionary. </a:t>
            </a:r>
          </a:p>
          <a:p>
            <a:endParaRPr lang="en-US" dirty="0" smtClean="0">
              <a:solidFill>
                <a:schemeClr val="bg1"/>
              </a:solidFill>
            </a:endParaRPr>
          </a:p>
          <a:p>
            <a:r>
              <a:rPr lang="en-US" dirty="0" smtClean="0">
                <a:solidFill>
                  <a:schemeClr val="bg1"/>
                </a:solidFill>
              </a:rPr>
              <a:t>For example - the word hypochondria, in the classical texts, can be, in some symptoms, similar to melancholia or other symptoms - fear of illness, or illusion of illness - like in the contemporary dictionary meaning. These studies resulted in the compilation of the Thematic Dictionary.</a:t>
            </a:r>
            <a:endParaRPr lang="en-US"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rPr>
              <a:t>The author used the Thematic Dictionary as a side repertory, extending the entry menu of traditional Repertories.</a:t>
            </a:r>
          </a:p>
          <a:p>
            <a:endParaRPr lang="en-US" dirty="0" smtClean="0">
              <a:solidFill>
                <a:schemeClr val="bg1"/>
              </a:solidFill>
            </a:endParaRPr>
          </a:p>
          <a:p>
            <a:r>
              <a:rPr lang="en-US" dirty="0" smtClean="0">
                <a:solidFill>
                  <a:schemeClr val="bg1"/>
                </a:solidFill>
              </a:rPr>
              <a:t>The nomenclature of the bibliographical references given at the end of each medicine, refer as:</a:t>
            </a:r>
            <a:br>
              <a:rPr lang="en-US" dirty="0" smtClean="0">
                <a:solidFill>
                  <a:schemeClr val="bg1"/>
                </a:solidFill>
              </a:rPr>
            </a:br>
            <a:r>
              <a:rPr lang="en-US" dirty="0" smtClean="0">
                <a:solidFill>
                  <a:schemeClr val="bg1"/>
                </a:solidFill>
              </a:rPr>
              <a:t>• Ha- with numbering below 200 is for the Chronic Diseases and above 200 for Hahnemann’s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a:t>
            </a:r>
            <a:r>
              <a:rPr lang="en-US" dirty="0" err="1" smtClean="0">
                <a:solidFill>
                  <a:schemeClr val="bg1"/>
                </a:solidFill>
              </a:rPr>
              <a:t>Pura</a:t>
            </a:r>
            <a:r>
              <a:rPr lang="en-US" dirty="0" smtClean="0">
                <a:solidFill>
                  <a:schemeClr val="bg1"/>
                </a:solidFill>
              </a:rPr>
              <a:t>.</a:t>
            </a:r>
            <a:br>
              <a:rPr lang="en-US" dirty="0" smtClean="0">
                <a:solidFill>
                  <a:schemeClr val="bg1"/>
                </a:solidFill>
              </a:rPr>
            </a:br>
            <a:r>
              <a:rPr lang="en-US" dirty="0" smtClean="0">
                <a:solidFill>
                  <a:schemeClr val="bg1"/>
                </a:solidFill>
              </a:rPr>
              <a:t>• Al- for the T.F. Allen’s Encyclopedia, Al-S for the supplementary symptoms of the tenth volume.</a:t>
            </a:r>
            <a:br>
              <a:rPr lang="en-US" dirty="0" smtClean="0">
                <a:solidFill>
                  <a:schemeClr val="bg1"/>
                </a:solidFill>
              </a:rPr>
            </a:br>
            <a:r>
              <a:rPr lang="en-US" dirty="0" smtClean="0">
                <a:solidFill>
                  <a:schemeClr val="bg1"/>
                </a:solidFill>
              </a:rPr>
              <a:t>• Al-N- for the symptoms of the H.C. Allen’s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of the </a:t>
            </a:r>
            <a:r>
              <a:rPr lang="en-US" dirty="0" err="1" smtClean="0">
                <a:solidFill>
                  <a:schemeClr val="bg1"/>
                </a:solidFill>
              </a:rPr>
              <a:t>Nosodes</a:t>
            </a:r>
            <a:r>
              <a:rPr lang="en-US" dirty="0" smtClean="0">
                <a:solidFill>
                  <a:schemeClr val="bg1"/>
                </a:solidFill>
              </a:rPr>
              <a:t>.</a:t>
            </a:r>
            <a:br>
              <a:rPr lang="en-US" dirty="0" smtClean="0">
                <a:solidFill>
                  <a:schemeClr val="bg1"/>
                </a:solidFill>
              </a:rPr>
            </a:br>
            <a:r>
              <a:rPr lang="en-US" dirty="0" smtClean="0">
                <a:solidFill>
                  <a:schemeClr val="bg1"/>
                </a:solidFill>
              </a:rPr>
              <a:t>• He- for the symptoms taken from </a:t>
            </a:r>
            <a:r>
              <a:rPr lang="en-US" dirty="0" err="1" smtClean="0">
                <a:solidFill>
                  <a:schemeClr val="bg1"/>
                </a:solidFill>
              </a:rPr>
              <a:t>Hering’s</a:t>
            </a:r>
            <a:r>
              <a:rPr lang="en-US" dirty="0" smtClean="0">
                <a:solidFill>
                  <a:schemeClr val="bg1"/>
                </a:solidFill>
              </a:rPr>
              <a:t> Guiding Symptoms.</a:t>
            </a:r>
            <a:br>
              <a:rPr lang="en-US" dirty="0" smtClean="0">
                <a:solidFill>
                  <a:schemeClr val="bg1"/>
                </a:solidFill>
              </a:rPr>
            </a:br>
            <a:r>
              <a:rPr lang="en-US" dirty="0" smtClean="0">
                <a:solidFill>
                  <a:schemeClr val="bg1"/>
                </a:solidFill>
              </a:rPr>
              <a:t>• </a:t>
            </a:r>
            <a:r>
              <a:rPr lang="en-US" dirty="0" err="1" smtClean="0">
                <a:solidFill>
                  <a:schemeClr val="bg1"/>
                </a:solidFill>
              </a:rPr>
              <a:t>Sh</a:t>
            </a:r>
            <a:r>
              <a:rPr lang="en-US" dirty="0" smtClean="0">
                <a:solidFill>
                  <a:schemeClr val="bg1"/>
                </a:solidFill>
              </a:rPr>
              <a:t>- for the symptoms taken from Jeremy </a:t>
            </a:r>
            <a:r>
              <a:rPr lang="en-US" dirty="0" err="1" smtClean="0">
                <a:solidFill>
                  <a:schemeClr val="bg1"/>
                </a:solidFill>
              </a:rPr>
              <a:t>Sherr’s</a:t>
            </a:r>
            <a:r>
              <a:rPr lang="en-US" dirty="0" smtClean="0">
                <a:solidFill>
                  <a:schemeClr val="bg1"/>
                </a:solidFill>
              </a:rPr>
              <a:t> Dynamic </a:t>
            </a:r>
            <a:r>
              <a:rPr lang="en-US" dirty="0" err="1" smtClean="0">
                <a:solidFill>
                  <a:schemeClr val="bg1"/>
                </a:solidFill>
              </a:rPr>
              <a:t>Provings</a:t>
            </a:r>
            <a:r>
              <a:rPr lang="en-US" dirty="0" smtClean="0">
                <a:solidFill>
                  <a:schemeClr val="bg1"/>
                </a:solidFill>
              </a:rPr>
              <a:t>, vol.1 </a:t>
            </a:r>
            <a:endParaRPr lang="en-US"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The symptoms from repertory were organized in approximately 1700 mental themes. </a:t>
            </a:r>
          </a:p>
          <a:p>
            <a:endParaRPr lang="en-US" dirty="0" smtClean="0">
              <a:solidFill>
                <a:schemeClr val="bg1"/>
              </a:solidFill>
            </a:endParaRPr>
          </a:p>
          <a:p>
            <a:r>
              <a:rPr lang="en-US" dirty="0" smtClean="0">
                <a:solidFill>
                  <a:schemeClr val="bg1"/>
                </a:solidFill>
              </a:rPr>
              <a:t>The great themes, about 300, were created based on the main issues repeatedly found in the symptoms and 1400 short themes or word themes from important and meaningful words selected in the </a:t>
            </a:r>
            <a:r>
              <a:rPr lang="en-US" i="1" dirty="0" err="1" smtClean="0">
                <a:solidFill>
                  <a:schemeClr val="bg1"/>
                </a:solidFill>
              </a:rPr>
              <a:t>Complete</a:t>
            </a:r>
            <a:r>
              <a:rPr lang="en-US" dirty="0" err="1" smtClean="0">
                <a:solidFill>
                  <a:schemeClr val="bg1"/>
                </a:solidFill>
              </a:rPr>
              <a:t>Repertory</a:t>
            </a:r>
            <a:r>
              <a:rPr lang="en-US" dirty="0" smtClean="0">
                <a:solidFill>
                  <a:schemeClr val="bg1"/>
                </a:solidFill>
              </a:rPr>
              <a:t> and proving symptoms.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solidFill>
                  <a:schemeClr val="bg1"/>
                </a:solidFill>
              </a:rPr>
              <a:t>Obviously the short themes would be connected to the great themes through cross indications immediately after the theme entry. </a:t>
            </a:r>
          </a:p>
          <a:p>
            <a:endParaRPr lang="en-IN" dirty="0" smtClean="0">
              <a:solidFill>
                <a:schemeClr val="bg1"/>
              </a:solidFill>
            </a:endParaRPr>
          </a:p>
          <a:p>
            <a:pPr>
              <a:buNone/>
            </a:pPr>
            <a:endParaRPr lang="en-US" dirty="0" smtClean="0">
              <a:solidFill>
                <a:schemeClr val="bg1"/>
              </a:solidFill>
            </a:endParaRPr>
          </a:p>
          <a:p>
            <a:r>
              <a:rPr lang="en-US" dirty="0" smtClean="0">
                <a:solidFill>
                  <a:schemeClr val="bg1"/>
                </a:solidFill>
              </a:rPr>
              <a:t>The short word theme “cleaning” would be linked to the great theme “dirty” that would encompass not only the word </a:t>
            </a:r>
            <a:r>
              <a:rPr lang="en-US" i="1" dirty="0" smtClean="0">
                <a:solidFill>
                  <a:schemeClr val="bg1"/>
                </a:solidFill>
              </a:rPr>
              <a:t>clean</a:t>
            </a:r>
            <a:r>
              <a:rPr lang="en-US" dirty="0" smtClean="0">
                <a:solidFill>
                  <a:schemeClr val="bg1"/>
                </a:solidFill>
              </a:rPr>
              <a:t> but all symptoms associated to the idea of cleanliness or dirtiness. </a:t>
            </a:r>
          </a:p>
          <a:p>
            <a:endParaRPr lang="en-US" dirty="0" smtClean="0">
              <a:solidFill>
                <a:schemeClr val="bg1"/>
              </a:solidFill>
            </a:endParaRPr>
          </a:p>
          <a:p>
            <a:r>
              <a:rPr lang="en-US" dirty="0" smtClean="0">
                <a:solidFill>
                  <a:schemeClr val="bg1"/>
                </a:solidFill>
              </a:rPr>
              <a:t>Be aware that cleanliness is a short theme included in the great theme dirtiness. If cleanliness is the first idea you have, even if you don’t consider dirtiness, you will be able to come to the great theme “</a:t>
            </a:r>
            <a:r>
              <a:rPr lang="en-US" i="1" dirty="0" smtClean="0">
                <a:solidFill>
                  <a:schemeClr val="bg1"/>
                </a:solidFill>
              </a:rPr>
              <a:t>dirtiness</a:t>
            </a:r>
            <a:r>
              <a:rPr lang="en-US" dirty="0" smtClean="0">
                <a:solidFill>
                  <a:schemeClr val="bg1"/>
                </a:solidFill>
              </a:rPr>
              <a:t>” through the cross indications. </a:t>
            </a:r>
          </a:p>
          <a:p>
            <a:endParaRPr lang="en-US" dirty="0" smtClean="0">
              <a:solidFill>
                <a:schemeClr val="bg1"/>
              </a:solidFill>
            </a:endParaRPr>
          </a:p>
          <a:p>
            <a:endParaRPr lang="en-US" dirty="0" smtClean="0">
              <a:solidFill>
                <a:schemeClr val="bg1"/>
              </a:solidFill>
            </a:endParaRPr>
          </a:p>
          <a:p>
            <a:r>
              <a:rPr lang="en-US" dirty="0" smtClean="0">
                <a:solidFill>
                  <a:schemeClr val="bg1"/>
                </a:solidFill>
              </a:rPr>
              <a:t>The same is true for the short theme “disorganization” and the great theme “organized”. Symptoms containing the word </a:t>
            </a:r>
            <a:r>
              <a:rPr lang="en-US" i="1" dirty="0" smtClean="0">
                <a:solidFill>
                  <a:schemeClr val="bg1"/>
                </a:solidFill>
              </a:rPr>
              <a:t>disorganization</a:t>
            </a:r>
            <a:r>
              <a:rPr lang="en-US" dirty="0" smtClean="0">
                <a:solidFill>
                  <a:schemeClr val="bg1"/>
                </a:solidFill>
              </a:rPr>
              <a:t> would be found in a specific short theme which would have a cross relation with the great theme </a:t>
            </a:r>
            <a:r>
              <a:rPr lang="en-US" i="1" dirty="0" smtClean="0">
                <a:solidFill>
                  <a:schemeClr val="bg1"/>
                </a:solidFill>
              </a:rPr>
              <a:t>organized</a:t>
            </a:r>
            <a:r>
              <a:rPr lang="en-US" dirty="0" smtClean="0">
                <a:solidFill>
                  <a:schemeClr val="bg1"/>
                </a:solidFill>
              </a:rPr>
              <a: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5166360"/>
          </a:xfrm>
        </p:spPr>
        <p:txBody>
          <a:bodyPr>
            <a:normAutofit fontScale="77500" lnSpcReduction="20000"/>
          </a:bodyPr>
          <a:lstStyle/>
          <a:p>
            <a:r>
              <a:rPr lang="en-US" dirty="0" smtClean="0">
                <a:solidFill>
                  <a:schemeClr val="bg1"/>
                </a:solidFill>
              </a:rPr>
              <a:t>There are 300 great themes and 1400 short word themes. From the short themes or word themes you get to the great theme in common. </a:t>
            </a:r>
          </a:p>
          <a:p>
            <a:r>
              <a:rPr lang="en-US" dirty="0" smtClean="0">
                <a:solidFill>
                  <a:schemeClr val="bg1"/>
                </a:solidFill>
              </a:rPr>
              <a:t>Instead of 300 original great themes entries, we now have 1700 entries containing themes that are all connected by cross relations to the great themes. </a:t>
            </a:r>
          </a:p>
          <a:p>
            <a:r>
              <a:rPr lang="en-US" dirty="0" smtClean="0">
                <a:solidFill>
                  <a:schemeClr val="bg1"/>
                </a:solidFill>
              </a:rPr>
              <a:t>Another benefit derived from presenting together the most meaningful words of the Repertory symptoms and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is the understanding we can have about 1700 important words used in the Repertory and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by comparing their words. </a:t>
            </a:r>
          </a:p>
          <a:p>
            <a:endParaRPr lang="en-US" dirty="0" smtClean="0">
              <a:solidFill>
                <a:schemeClr val="bg1"/>
              </a:solidFill>
            </a:endParaRPr>
          </a:p>
          <a:p>
            <a:r>
              <a:rPr lang="en-US" dirty="0" smtClean="0">
                <a:solidFill>
                  <a:schemeClr val="bg1"/>
                </a:solidFill>
              </a:rPr>
              <a:t>This would be a characteristic Homeopathic dictionary. The general idea is to make it easier for the user to get to the symptoms, by entering the Repertory through a specific word (short theme or word theme) or a general idea (great theme).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rPr>
              <a:t>INDEX OF THEMES AND PAGE NUMBER </a:t>
            </a:r>
            <a:br>
              <a:rPr lang="en-US" dirty="0" smtClean="0">
                <a:solidFill>
                  <a:schemeClr val="bg1"/>
                </a:solidFill>
              </a:rPr>
            </a:br>
            <a:r>
              <a:rPr lang="en-US" dirty="0" smtClean="0">
                <a:solidFill>
                  <a:schemeClr val="bg1"/>
                </a:solidFill>
              </a:rPr>
              <a:t>Abroad 1 Accidents 1 Accused 5 Alive 5 Ambition 6 Anger 8 Animal 27 Antagonism 41 Anticipation 48 Approached 52 Attacked 54 Avarice 58 Betrayed 59 Bite 62 Blood 64 Bother 66 Bothered 67 Bright 72 Brother 76 Burn 76 Busy 77 Camouflage 79 Capricious 80 Cares 82 Caught 84 Censorious 84 Censured 89 Child 92 Clairvoyance 98 Clothes 99 Company 102 Compassionate 108 Conducted 112 Confidence 112 Conscience 119 Conscientious 138 Consolation 141 Constriction 141 Contemptuous 142 Contradiction 148 Contrary 151 Corpse 152 Cowardice 153 Crawling 156 Criminal 158 Crowd 162 Crushed 163 Damage 164 Danger 166 Dark 170 Death 175 Deceitful 197 Defiant 198 Despair 199 Despised 206 Devil 210 Dictatorial 213 Dirty 214 Disappointment 218 Discontented 220 Discussion 222 Disease 224 ……. Young 975</a:t>
            </a:r>
            <a:endParaRPr lang="en-US"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solidFill>
                <a:schemeClr val="bg1"/>
              </a:solidFill>
            </a:endParaRPr>
          </a:p>
        </p:txBody>
      </p:sp>
      <p:sp>
        <p:nvSpPr>
          <p:cNvPr id="3" name="Content Placeholder 2"/>
          <p:cNvSpPr>
            <a:spLocks noGrp="1"/>
          </p:cNvSpPr>
          <p:nvPr>
            <p:ph idx="1"/>
          </p:nvPr>
        </p:nvSpPr>
        <p:spPr>
          <a:xfrm>
            <a:off x="457200" y="762000"/>
            <a:ext cx="8229600" cy="5547360"/>
          </a:xfrm>
        </p:spPr>
        <p:txBody>
          <a:bodyPr/>
          <a:lstStyle/>
          <a:p>
            <a:endParaRPr lang="en-US" dirty="0">
              <a:solidFill>
                <a:schemeClr val="bg1"/>
              </a:solidFill>
            </a:endParaRPr>
          </a:p>
        </p:txBody>
      </p:sp>
      <p:sp>
        <p:nvSpPr>
          <p:cNvPr id="4" name="Rectangle 3"/>
          <p:cNvSpPr/>
          <p:nvPr/>
        </p:nvSpPr>
        <p:spPr>
          <a:xfrm>
            <a:off x="1600200" y="1305342"/>
            <a:ext cx="6172200" cy="3416320"/>
          </a:xfrm>
          <a:prstGeom prst="rect">
            <a:avLst/>
          </a:prstGeom>
        </p:spPr>
        <p:txBody>
          <a:bodyPr wrap="square">
            <a:spAutoFit/>
          </a:bodyPr>
          <a:lstStyle/>
          <a:p>
            <a:r>
              <a:rPr lang="en-US" dirty="0" smtClean="0">
                <a:solidFill>
                  <a:schemeClr val="bg1"/>
                </a:solidFill>
              </a:rPr>
              <a:t>INDEX OF THEMES</a:t>
            </a:r>
            <a:br>
              <a:rPr lang="en-US" dirty="0" smtClean="0">
                <a:solidFill>
                  <a:schemeClr val="bg1"/>
                </a:solidFill>
              </a:rPr>
            </a:br>
            <a:r>
              <a:rPr lang="en-US" dirty="0" smtClean="0">
                <a:solidFill>
                  <a:schemeClr val="bg1"/>
                </a:solidFill>
              </a:rPr>
              <a:t>More than 4,000 symptoms from 17,000 that compound the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Medicas</a:t>
            </a:r>
            <a:r>
              <a:rPr lang="en-US" dirty="0" smtClean="0">
                <a:solidFill>
                  <a:schemeClr val="bg1"/>
                </a:solidFill>
              </a:rPr>
              <a:t> mental symptoms were selected and 300 mental themes were formed. </a:t>
            </a:r>
            <a:br>
              <a:rPr lang="en-US" dirty="0" smtClean="0">
                <a:solidFill>
                  <a:schemeClr val="bg1"/>
                </a:solidFill>
              </a:rPr>
            </a:br>
            <a:r>
              <a:rPr lang="en-US" dirty="0" smtClean="0">
                <a:solidFill>
                  <a:schemeClr val="bg1"/>
                </a:solidFill>
              </a:rPr>
              <a:t>Someone may ask what about the rest of the 13,000 symptoms? </a:t>
            </a:r>
            <a:br>
              <a:rPr lang="en-US" dirty="0" smtClean="0">
                <a:solidFill>
                  <a:schemeClr val="bg1"/>
                </a:solidFill>
              </a:rPr>
            </a:br>
            <a:r>
              <a:rPr lang="en-US" dirty="0" smtClean="0">
                <a:solidFill>
                  <a:schemeClr val="bg1"/>
                </a:solidFill>
              </a:rPr>
              <a:t>A theme listing is a collection of repertory rubrics (from Complete Repertory) related to one theme. For example, in the Thematic Repertory, the theme 'Water' contains all the rubrics with the word water but also incorporates rubrics with drowning, drinking, fishes, ships, rain, wet and washing.</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AN ANALOGICAL INDEX </a:t>
            </a:r>
            <a:br>
              <a:rPr lang="en-US" dirty="0" smtClean="0">
                <a:solidFill>
                  <a:schemeClr val="bg1"/>
                </a:solidFill>
              </a:rPr>
            </a:br>
            <a:r>
              <a:rPr lang="en-US" dirty="0" smtClean="0">
                <a:solidFill>
                  <a:schemeClr val="bg1"/>
                </a:solidFill>
              </a:rPr>
              <a:t>• In this references are given to themes (e.g. 'Abandoned', see theme 'Forsaken').</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At the end of the repertory an index where all Complete repertory mind rubrics referring to the themes in the repertory in which these rubrics are incorporated has been given. </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Thematic (adj.) of the basic word Theme, which means a subject being discussed or a melody which is repeated in a work.</a:t>
            </a:r>
          </a:p>
          <a:p>
            <a:r>
              <a:rPr lang="en-US" dirty="0" smtClean="0">
                <a:solidFill>
                  <a:schemeClr val="bg1"/>
                </a:solidFill>
              </a:rPr>
              <a:t>This book is named so, as it contains words, or words and its synonyms, or words with its antonyms which are repeatedly told by the patient with a special delight or emphasis. </a:t>
            </a:r>
          </a:p>
          <a:p>
            <a:r>
              <a:rPr lang="en-US" dirty="0" smtClean="0">
                <a:solidFill>
                  <a:schemeClr val="bg1"/>
                </a:solidFill>
              </a:rPr>
              <a:t>Hahnemann used to consider the mental symptoms as the most valuable when choosing a medicine.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THEMATIC REPERTORY</a:t>
            </a:r>
          </a:p>
          <a:p>
            <a:pPr>
              <a:buNone/>
            </a:pPr>
            <a:endParaRPr lang="en-US" dirty="0" smtClean="0">
              <a:solidFill>
                <a:schemeClr val="bg1"/>
              </a:solidFill>
            </a:endParaRPr>
          </a:p>
          <a:p>
            <a:pPr>
              <a:buNone/>
            </a:pPr>
            <a:r>
              <a:rPr lang="en-US" dirty="0" smtClean="0">
                <a:solidFill>
                  <a:schemeClr val="bg1"/>
                </a:solidFill>
              </a:rPr>
              <a:t/>
            </a:r>
            <a:br>
              <a:rPr lang="en-US" dirty="0" smtClean="0">
                <a:solidFill>
                  <a:schemeClr val="bg1"/>
                </a:solidFill>
              </a:rPr>
            </a:br>
            <a:r>
              <a:rPr lang="en-US" dirty="0" smtClean="0">
                <a:solidFill>
                  <a:schemeClr val="bg1"/>
                </a:solidFill>
              </a:rPr>
              <a:t>Symptoms of repertory and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ordered by themes are arranged in this part.</a:t>
            </a:r>
            <a:endParaRPr lang="en-US"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the book: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chemeClr val="bg1"/>
                </a:solidFill>
              </a:rPr>
              <a:t> FORSAKEN (Based on The Complete Repertory) </a:t>
            </a:r>
            <a:br>
              <a:rPr lang="en-US" dirty="0" smtClean="0">
                <a:solidFill>
                  <a:schemeClr val="bg1"/>
                </a:solidFill>
              </a:rPr>
            </a:br>
            <a:r>
              <a:rPr lang="en-US" dirty="0" smtClean="0">
                <a:solidFill>
                  <a:schemeClr val="bg1"/>
                </a:solidFill>
              </a:rPr>
              <a:t>Anxiety; forsaken her, as if a friend had: rhus-t.54 </a:t>
            </a:r>
            <a:br>
              <a:rPr lang="en-US" dirty="0" smtClean="0">
                <a:solidFill>
                  <a:schemeClr val="bg1"/>
                </a:solidFill>
              </a:rPr>
            </a:br>
            <a:r>
              <a:rPr lang="en-US" dirty="0" smtClean="0">
                <a:solidFill>
                  <a:schemeClr val="bg1"/>
                </a:solidFill>
              </a:rPr>
              <a:t>Blackmail, emotional, says "you don't love me" when refused: puls.189 tub.189 </a:t>
            </a:r>
            <a:br>
              <a:rPr lang="en-US" dirty="0" smtClean="0">
                <a:solidFill>
                  <a:schemeClr val="bg1"/>
                </a:solidFill>
              </a:rPr>
            </a:br>
            <a:r>
              <a:rPr lang="en-US" dirty="0" smtClean="0">
                <a:solidFill>
                  <a:schemeClr val="bg1"/>
                </a:solidFill>
              </a:rPr>
              <a:t>Company, desire for; children that are re-</a:t>
            </a:r>
            <a:r>
              <a:rPr lang="en-US" dirty="0" err="1" smtClean="0">
                <a:solidFill>
                  <a:schemeClr val="bg1"/>
                </a:solidFill>
              </a:rPr>
              <a:t>jected</a:t>
            </a:r>
            <a:r>
              <a:rPr lang="en-US" dirty="0" smtClean="0">
                <a:solidFill>
                  <a:schemeClr val="bg1"/>
                </a:solidFill>
              </a:rPr>
              <a:t>, in: carc.207</a:t>
            </a:r>
            <a:br>
              <a:rPr lang="en-US" dirty="0" smtClean="0">
                <a:solidFill>
                  <a:schemeClr val="bg1"/>
                </a:solidFill>
              </a:rPr>
            </a:br>
            <a:r>
              <a:rPr lang="en-US" dirty="0" smtClean="0">
                <a:solidFill>
                  <a:schemeClr val="bg1"/>
                </a:solidFill>
              </a:rPr>
              <a:t>Confidence; thinks others have none, which makes her unhappy, and: </a:t>
            </a:r>
            <a:r>
              <a:rPr lang="en-US" dirty="0" err="1" smtClean="0">
                <a:solidFill>
                  <a:schemeClr val="bg1"/>
                </a:solidFill>
              </a:rPr>
              <a:t>aur</a:t>
            </a:r>
            <a:r>
              <a:rPr lang="en-US" dirty="0" smtClean="0">
                <a:solidFill>
                  <a:schemeClr val="bg1"/>
                </a:solidFill>
              </a:rPr>
              <a:t>. </a:t>
            </a:r>
            <a:br>
              <a:rPr lang="en-US" dirty="0" smtClean="0">
                <a:solidFill>
                  <a:schemeClr val="bg1"/>
                </a:solidFill>
              </a:rPr>
            </a:br>
            <a:r>
              <a:rPr lang="en-US" dirty="0" smtClean="0">
                <a:solidFill>
                  <a:schemeClr val="bg1"/>
                </a:solidFill>
              </a:rPr>
              <a:t>Delusions; alone, always: </a:t>
            </a:r>
            <a:r>
              <a:rPr lang="en-US" dirty="0" err="1" smtClean="0">
                <a:solidFill>
                  <a:schemeClr val="bg1"/>
                </a:solidFill>
              </a:rPr>
              <a:t>puls</a:t>
            </a:r>
            <a:r>
              <a:rPr lang="en-US" dirty="0" smtClean="0">
                <a:solidFill>
                  <a:schemeClr val="bg1"/>
                </a:solidFill>
              </a:rPr>
              <a:t>. </a:t>
            </a:r>
            <a:r>
              <a:rPr lang="en-US" dirty="0" err="1" smtClean="0">
                <a:solidFill>
                  <a:schemeClr val="bg1"/>
                </a:solidFill>
              </a:rPr>
              <a:t>stram</a:t>
            </a:r>
            <a:r>
              <a:rPr lang="en-US" dirty="0" smtClean="0">
                <a:solidFill>
                  <a:schemeClr val="bg1"/>
                </a:solidFill>
              </a:rPr>
              <a:t>. </a:t>
            </a:r>
            <a:br>
              <a:rPr lang="en-US" dirty="0" smtClean="0">
                <a:solidFill>
                  <a:schemeClr val="bg1"/>
                </a:solidFill>
              </a:rPr>
            </a:br>
            <a:r>
              <a:rPr lang="en-US" dirty="0" smtClean="0">
                <a:solidFill>
                  <a:schemeClr val="bg1"/>
                </a:solidFill>
              </a:rPr>
              <a:t>alone, castaway, being a: germ.222 phys.54 </a:t>
            </a:r>
            <a:br>
              <a:rPr lang="en-US" dirty="0" smtClean="0">
                <a:solidFill>
                  <a:schemeClr val="bg1"/>
                </a:solidFill>
              </a:rPr>
            </a:br>
            <a:r>
              <a:rPr lang="en-US" dirty="0" smtClean="0">
                <a:solidFill>
                  <a:schemeClr val="bg1"/>
                </a:solidFill>
              </a:rPr>
              <a:t>alone, world, she is a. in the: </a:t>
            </a:r>
            <a:r>
              <a:rPr lang="en-US" dirty="0" err="1" smtClean="0">
                <a:solidFill>
                  <a:schemeClr val="bg1"/>
                </a:solidFill>
              </a:rPr>
              <a:t>androc</a:t>
            </a:r>
            <a:r>
              <a:rPr lang="en-US" dirty="0" smtClean="0">
                <a:solidFill>
                  <a:schemeClr val="bg1"/>
                </a:solidFill>
              </a:rPr>
              <a:t>. bamb-a.1184 </a:t>
            </a:r>
            <a:r>
              <a:rPr lang="en-US" dirty="0" err="1" smtClean="0">
                <a:solidFill>
                  <a:schemeClr val="bg1"/>
                </a:solidFill>
              </a:rPr>
              <a:t>camph</a:t>
            </a:r>
            <a:r>
              <a:rPr lang="en-US" dirty="0" smtClean="0">
                <a:solidFill>
                  <a:schemeClr val="bg1"/>
                </a:solidFill>
              </a:rPr>
              <a:t>. choc.222 cycl.122 germ.222 </a:t>
            </a:r>
            <a:r>
              <a:rPr lang="en-US" dirty="0" err="1" smtClean="0">
                <a:solidFill>
                  <a:schemeClr val="bg1"/>
                </a:solidFill>
              </a:rPr>
              <a:t>hura</a:t>
            </a:r>
            <a:r>
              <a:rPr lang="en-US" dirty="0" smtClean="0">
                <a:solidFill>
                  <a:schemeClr val="bg1"/>
                </a:solidFill>
              </a:rPr>
              <a:t> plat. </a:t>
            </a:r>
            <a:r>
              <a:rPr lang="en-US" dirty="0" err="1" smtClean="0">
                <a:solidFill>
                  <a:schemeClr val="bg1"/>
                </a:solidFill>
              </a:rPr>
              <a:t>puls</a:t>
            </a:r>
            <a:r>
              <a:rPr lang="en-US" dirty="0" smtClean="0">
                <a:solidFill>
                  <a:schemeClr val="bg1"/>
                </a:solidFill>
              </a:rPr>
              <a:t>. </a:t>
            </a:r>
            <a:br>
              <a:rPr lang="en-US" dirty="0" smtClean="0">
                <a:solidFill>
                  <a:schemeClr val="bg1"/>
                </a:solidFill>
              </a:rPr>
            </a:br>
            <a:r>
              <a:rPr lang="en-US" dirty="0" smtClean="0">
                <a:solidFill>
                  <a:schemeClr val="bg1"/>
                </a:solidFill>
              </a:rPr>
              <a:t>appreciated, she is not: arg-n.185 aur.185 lap-c-b.194 pall. plat. puls.162 seq-s.230 </a:t>
            </a:r>
            <a:br>
              <a:rPr lang="en-US" dirty="0" smtClean="0">
                <a:solidFill>
                  <a:schemeClr val="bg1"/>
                </a:solidFill>
              </a:rPr>
            </a:br>
            <a:r>
              <a:rPr lang="en-US" dirty="0" smtClean="0">
                <a:solidFill>
                  <a:schemeClr val="bg1"/>
                </a:solidFill>
              </a:rPr>
              <a:t>asylum, insane, sent to: lach.58 </a:t>
            </a:r>
            <a:endParaRPr lang="en-US"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REPERTORIES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chemeClr val="bg1"/>
                </a:solidFill>
              </a:rPr>
              <a:t> </a:t>
            </a:r>
            <a:br>
              <a:rPr lang="en-US" dirty="0" smtClean="0">
                <a:solidFill>
                  <a:schemeClr val="bg1"/>
                </a:solidFill>
              </a:rPr>
            </a:br>
            <a:r>
              <a:rPr lang="en-US" dirty="0" smtClean="0">
                <a:solidFill>
                  <a:schemeClr val="bg1"/>
                </a:solidFill>
              </a:rPr>
              <a:t>• The use of a thematic approach has been incorporated into Cara Professional with the co-operation with Dr. José </a:t>
            </a:r>
            <a:r>
              <a:rPr lang="en-US" dirty="0" err="1" smtClean="0">
                <a:solidFill>
                  <a:schemeClr val="bg1"/>
                </a:solidFill>
              </a:rPr>
              <a:t>Mirilli</a:t>
            </a:r>
            <a:r>
              <a:rPr lang="en-US" dirty="0" smtClean="0">
                <a:solidFill>
                  <a:schemeClr val="bg1"/>
                </a:solidFill>
              </a:rPr>
              <a:t> who has pioneered the use of this approach as a more accurate and meaningful way of finding the indicated remedy.</a:t>
            </a:r>
          </a:p>
          <a:p>
            <a:pPr>
              <a:buNone/>
            </a:pPr>
            <a:r>
              <a:rPr lang="en-US" dirty="0" smtClean="0">
                <a:solidFill>
                  <a:schemeClr val="bg1"/>
                </a:solidFill>
              </a:rPr>
              <a:t> </a:t>
            </a:r>
            <a:br>
              <a:rPr lang="en-US" dirty="0" smtClean="0">
                <a:solidFill>
                  <a:schemeClr val="bg1"/>
                </a:solidFill>
              </a:rPr>
            </a:br>
            <a:r>
              <a:rPr lang="en-US" dirty="0" smtClean="0">
                <a:solidFill>
                  <a:schemeClr val="bg1"/>
                </a:solidFill>
              </a:rPr>
              <a:t>• The </a:t>
            </a:r>
            <a:r>
              <a:rPr lang="en-US" dirty="0" err="1" smtClean="0">
                <a:solidFill>
                  <a:schemeClr val="bg1"/>
                </a:solidFill>
              </a:rPr>
              <a:t>Millenium</a:t>
            </a:r>
            <a:r>
              <a:rPr lang="en-US" dirty="0" smtClean="0">
                <a:solidFill>
                  <a:schemeClr val="bg1"/>
                </a:solidFill>
              </a:rPr>
              <a:t> Edition of the Complete repertory has included a chapter on Themes. This allows to quickly see which remedies are associated with a theme and the verifying rubrics, which is based on the work of Dr Jose </a:t>
            </a:r>
            <a:r>
              <a:rPr lang="en-US" dirty="0" err="1" smtClean="0">
                <a:solidFill>
                  <a:schemeClr val="bg1"/>
                </a:solidFill>
              </a:rPr>
              <a:t>Mirilli</a:t>
            </a:r>
            <a:r>
              <a:rPr lang="en-US" dirty="0" smtClean="0">
                <a:solidFill>
                  <a:schemeClr val="bg1"/>
                </a:solidFill>
              </a:rPr>
              <a:t>.</a:t>
            </a:r>
            <a:br>
              <a:rPr lang="en-US" dirty="0" smtClean="0">
                <a:solidFill>
                  <a:schemeClr val="bg1"/>
                </a:solidFill>
              </a:rPr>
            </a:br>
            <a:endParaRPr lang="en-US"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457200" y="1219200"/>
            <a:ext cx="8229600" cy="5410200"/>
          </a:xfrm>
        </p:spPr>
        <p:txBody>
          <a:bodyPr>
            <a:normAutofit fontScale="55000" lnSpcReduction="20000"/>
          </a:bodyPr>
          <a:lstStyle/>
          <a:p>
            <a:r>
              <a:rPr lang="en-US" dirty="0" smtClean="0">
                <a:solidFill>
                  <a:schemeClr val="bg1"/>
                </a:solidFill>
              </a:rPr>
              <a:t> The author has himself told that he uses this repertory as a side reference along with the traditional repertories in his clinic. </a:t>
            </a:r>
            <a:br>
              <a:rPr lang="en-US" dirty="0" smtClean="0">
                <a:solidFill>
                  <a:schemeClr val="bg1"/>
                </a:solidFill>
              </a:rPr>
            </a:br>
            <a:r>
              <a:rPr lang="en-US" dirty="0" smtClean="0">
                <a:solidFill>
                  <a:schemeClr val="bg1"/>
                </a:solidFill>
              </a:rPr>
              <a:t>There are some other views from other practitioners regarding this valuable work. </a:t>
            </a:r>
          </a:p>
          <a:p>
            <a:pPr>
              <a:buNone/>
            </a:pPr>
            <a:endParaRPr lang="en-US" dirty="0" smtClean="0">
              <a:solidFill>
                <a:schemeClr val="bg1"/>
              </a:solidFill>
            </a:endParaRPr>
          </a:p>
          <a:p>
            <a:endParaRPr lang="en-US" dirty="0" smtClean="0">
              <a:solidFill>
                <a:schemeClr val="bg1"/>
              </a:solidFill>
            </a:endParaRPr>
          </a:p>
          <a:p>
            <a:r>
              <a:rPr lang="en-US" dirty="0" smtClean="0">
                <a:solidFill>
                  <a:schemeClr val="bg1"/>
                </a:solidFill>
              </a:rPr>
              <a:t>The thematic classification gave us the possibility to observe the psychodynamics of each medicine. It is a very useful work to establish the fine distinctions between rubrics as well as work from which one can study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This book enables us, once we recognize the theme running through the case, to approach it using the </a:t>
            </a:r>
            <a:r>
              <a:rPr lang="en-US" dirty="0" err="1" smtClean="0">
                <a:solidFill>
                  <a:schemeClr val="bg1"/>
                </a:solidFill>
              </a:rPr>
              <a:t>provers</a:t>
            </a:r>
            <a:r>
              <a:rPr lang="en-US" dirty="0" smtClean="0">
                <a:solidFill>
                  <a:schemeClr val="bg1"/>
                </a:solidFill>
              </a:rPr>
              <a:t>' own expressions, and differentiate between numerous remedies.</a:t>
            </a: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r>
              <a:rPr lang="en-US" dirty="0" smtClean="0">
                <a:solidFill>
                  <a:schemeClr val="bg1"/>
                </a:solidFill>
              </a:rPr>
              <a:t>This book offers reference possibilities which go far beyond a standard word search or any repertory format we are acquainted with.</a:t>
            </a:r>
            <a:br>
              <a:rPr lang="en-US" dirty="0" smtClean="0">
                <a:solidFill>
                  <a:schemeClr val="bg1"/>
                </a:solidFill>
              </a:rPr>
            </a:br>
            <a:r>
              <a:rPr lang="en-US" dirty="0" smtClean="0">
                <a:solidFill>
                  <a:schemeClr val="bg1"/>
                </a:solidFill>
              </a:rPr>
              <a:t>It's clinically applicable, it enables the homoeopath to explore a theme running through the proving of a remedy. In grouping by themes, the comparative function of the repertory is enhanced without loosing any differentiation. </a:t>
            </a:r>
          </a:p>
          <a:p>
            <a:endParaRPr lang="en-US" dirty="0" smtClean="0">
              <a:solidFill>
                <a:schemeClr val="bg1"/>
              </a:solidFill>
            </a:endParaRPr>
          </a:p>
          <a:p>
            <a:r>
              <a:rPr lang="en-US" dirty="0" smtClean="0">
                <a:solidFill>
                  <a:schemeClr val="bg1"/>
                </a:solidFill>
              </a:rPr>
              <a:t>Its open concept leaves a lot of space for improvements, alterations and additions by the homoeopathic community.</a:t>
            </a:r>
            <a:br>
              <a:rPr lang="en-US" dirty="0" smtClean="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solidFill>
                  <a:schemeClr val="bg1"/>
                </a:solidFill>
              </a:rPr>
              <a:t>     </a:t>
            </a:r>
          </a:p>
          <a:p>
            <a:pPr>
              <a:buNone/>
            </a:pPr>
            <a:endParaRPr lang="en-US" dirty="0" smtClean="0">
              <a:solidFill>
                <a:schemeClr val="bg1"/>
              </a:solidFill>
            </a:endParaRPr>
          </a:p>
          <a:p>
            <a:pPr>
              <a:buNone/>
            </a:pPr>
            <a:r>
              <a:rPr lang="en-US" dirty="0" smtClean="0">
                <a:solidFill>
                  <a:schemeClr val="bg1"/>
                </a:solidFill>
              </a:rPr>
              <a:t>    – The Principles and Practice of </a:t>
            </a:r>
            <a:r>
              <a:rPr lang="en-US" dirty="0" err="1" smtClean="0">
                <a:solidFill>
                  <a:schemeClr val="bg1"/>
                </a:solidFill>
              </a:rPr>
              <a:t>Repertorization</a:t>
            </a:r>
            <a:r>
              <a:rPr lang="en-US" dirty="0" smtClean="0">
                <a:solidFill>
                  <a:schemeClr val="bg1"/>
                </a:solidFill>
              </a:rPr>
              <a:t> – Dr. K. </a:t>
            </a:r>
            <a:r>
              <a:rPr lang="en-US" dirty="0" err="1" smtClean="0">
                <a:solidFill>
                  <a:schemeClr val="bg1"/>
                </a:solidFill>
              </a:rPr>
              <a:t>Harinadham</a:t>
            </a:r>
            <a:r>
              <a:rPr lang="en-US" dirty="0" smtClean="0">
                <a:solidFill>
                  <a:schemeClr val="bg1"/>
                </a:solidFill>
              </a:rPr>
              <a:t/>
            </a:r>
            <a:br>
              <a:rPr lang="en-US" dirty="0" smtClean="0">
                <a:solidFill>
                  <a:schemeClr val="bg1"/>
                </a:solidFill>
              </a:rPr>
            </a:br>
            <a:r>
              <a:rPr lang="en-US" dirty="0" smtClean="0">
                <a:solidFill>
                  <a:schemeClr val="bg1"/>
                </a:solidFill>
              </a:rPr>
              <a:t>– www.minimum.com</a:t>
            </a:r>
            <a:br>
              <a:rPr lang="en-US" dirty="0" smtClean="0">
                <a:solidFill>
                  <a:schemeClr val="bg1"/>
                </a:solidFill>
              </a:rPr>
            </a:br>
            <a:r>
              <a:rPr lang="en-US" dirty="0" smtClean="0">
                <a:solidFill>
                  <a:schemeClr val="bg1"/>
                </a:solidFill>
              </a:rPr>
              <a:t>– www.geocities.com</a:t>
            </a:r>
            <a:br>
              <a:rPr lang="en-US" dirty="0" smtClean="0">
                <a:solidFill>
                  <a:schemeClr val="bg1"/>
                </a:solidFill>
              </a:rPr>
            </a:br>
            <a:r>
              <a:rPr lang="en-US" dirty="0" smtClean="0">
                <a:solidFill>
                  <a:schemeClr val="bg1"/>
                </a:solidFill>
              </a:rPr>
              <a:t>– www.wholehealthnow.com</a:t>
            </a:r>
            <a:br>
              <a:rPr lang="en-US" dirty="0" smtClean="0">
                <a:solidFill>
                  <a:schemeClr val="bg1"/>
                </a:solidFill>
              </a:rPr>
            </a:br>
            <a:r>
              <a:rPr lang="en-US" dirty="0" smtClean="0">
                <a:solidFill>
                  <a:schemeClr val="bg1"/>
                </a:solidFill>
              </a:rPr>
              <a:t>– www.homoeopathic.com</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471160"/>
          </a:xfrm>
        </p:spPr>
        <p:txBody>
          <a:bodyPr/>
          <a:lstStyle/>
          <a:p>
            <a:r>
              <a:rPr lang="en-IN" dirty="0" smtClean="0">
                <a:solidFill>
                  <a:schemeClr val="bg1"/>
                </a:solidFill>
              </a:rPr>
              <a:t>AUTHOR:</a:t>
            </a:r>
            <a:endParaRPr lang="en-US" dirty="0">
              <a:solidFill>
                <a:schemeClr val="bg1"/>
              </a:solidFill>
            </a:endParaRPr>
          </a:p>
        </p:txBody>
      </p:sp>
      <p:sp>
        <p:nvSpPr>
          <p:cNvPr id="5" name="Rectangle 4"/>
          <p:cNvSpPr/>
          <p:nvPr/>
        </p:nvSpPr>
        <p:spPr>
          <a:xfrm>
            <a:off x="914400" y="1859340"/>
            <a:ext cx="7467600" cy="2031325"/>
          </a:xfrm>
          <a:prstGeom prst="rect">
            <a:avLst/>
          </a:prstGeom>
        </p:spPr>
        <p:txBody>
          <a:bodyPr wrap="square">
            <a:spAutoFit/>
          </a:bodyPr>
          <a:lstStyle/>
          <a:p>
            <a:r>
              <a:rPr lang="en-US" dirty="0" smtClean="0">
                <a:solidFill>
                  <a:schemeClr val="bg1"/>
                </a:solidFill>
              </a:rPr>
              <a:t>Dr. Jose Antonio </a:t>
            </a:r>
            <a:r>
              <a:rPr lang="en-US" dirty="0" err="1" smtClean="0">
                <a:solidFill>
                  <a:schemeClr val="bg1"/>
                </a:solidFill>
              </a:rPr>
              <a:t>Mirilli</a:t>
            </a:r>
            <a:r>
              <a:rPr lang="en-US" dirty="0" smtClean="0">
                <a:solidFill>
                  <a:schemeClr val="bg1"/>
                </a:solidFill>
              </a:rPr>
              <a:t>, MD is a Brazilian Homoeopath.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CONTRIBUTIONS</a:t>
            </a:r>
            <a:br>
              <a:rPr lang="en-US" dirty="0" smtClean="0">
                <a:solidFill>
                  <a:schemeClr val="bg1"/>
                </a:solidFill>
              </a:rPr>
            </a:br>
            <a:r>
              <a:rPr lang="en-US" dirty="0" smtClean="0">
                <a:solidFill>
                  <a:schemeClr val="bg1"/>
                </a:solidFill>
              </a:rPr>
              <a:t>• </a:t>
            </a:r>
            <a:r>
              <a:rPr lang="en-US" dirty="0" err="1" smtClean="0">
                <a:solidFill>
                  <a:schemeClr val="bg1"/>
                </a:solidFill>
              </a:rPr>
              <a:t>Repertório</a:t>
            </a:r>
            <a:r>
              <a:rPr lang="en-US" dirty="0" smtClean="0">
                <a:solidFill>
                  <a:schemeClr val="bg1"/>
                </a:solidFill>
              </a:rPr>
              <a:t> </a:t>
            </a:r>
            <a:r>
              <a:rPr lang="en-US" dirty="0" err="1" smtClean="0">
                <a:solidFill>
                  <a:schemeClr val="bg1"/>
                </a:solidFill>
              </a:rPr>
              <a:t>Temático</a:t>
            </a:r>
            <a:r>
              <a:rPr lang="en-US" dirty="0" smtClean="0">
                <a:solidFill>
                  <a:schemeClr val="bg1"/>
                </a:solidFill>
              </a:rPr>
              <a:t> (English-Portuguese), 1993-1996. </a:t>
            </a:r>
            <a:br>
              <a:rPr lang="en-US" dirty="0" smtClean="0">
                <a:solidFill>
                  <a:schemeClr val="bg1"/>
                </a:solidFill>
              </a:rPr>
            </a:br>
            <a:r>
              <a:rPr lang="en-US" dirty="0" smtClean="0">
                <a:solidFill>
                  <a:schemeClr val="bg1"/>
                </a:solidFill>
              </a:rPr>
              <a:t>• </a:t>
            </a:r>
            <a:r>
              <a:rPr lang="en-US" dirty="0" err="1" smtClean="0">
                <a:solidFill>
                  <a:schemeClr val="bg1"/>
                </a:solidFill>
              </a:rPr>
              <a:t>Matéria</a:t>
            </a:r>
            <a:r>
              <a:rPr lang="en-US" dirty="0" smtClean="0">
                <a:solidFill>
                  <a:schemeClr val="bg1"/>
                </a:solidFill>
              </a:rPr>
              <a:t> </a:t>
            </a:r>
            <a:r>
              <a:rPr lang="en-US" dirty="0" err="1" smtClean="0">
                <a:solidFill>
                  <a:schemeClr val="bg1"/>
                </a:solidFill>
              </a:rPr>
              <a:t>Médica</a:t>
            </a:r>
            <a:r>
              <a:rPr lang="en-US" dirty="0" smtClean="0">
                <a:solidFill>
                  <a:schemeClr val="bg1"/>
                </a:solidFill>
              </a:rPr>
              <a:t> </a:t>
            </a:r>
            <a:r>
              <a:rPr lang="en-US" dirty="0" err="1" smtClean="0">
                <a:solidFill>
                  <a:schemeClr val="bg1"/>
                </a:solidFill>
              </a:rPr>
              <a:t>Temática</a:t>
            </a:r>
            <a:r>
              <a:rPr lang="en-US" dirty="0" smtClean="0">
                <a:solidFill>
                  <a:schemeClr val="bg1"/>
                </a:solidFill>
              </a:rPr>
              <a:t> (English), 1994-1996. </a:t>
            </a:r>
            <a:br>
              <a:rPr lang="en-US" dirty="0" smtClean="0">
                <a:solidFill>
                  <a:schemeClr val="bg1"/>
                </a:solidFill>
              </a:rPr>
            </a:br>
            <a:r>
              <a:rPr lang="en-US" dirty="0" smtClean="0">
                <a:solidFill>
                  <a:schemeClr val="bg1"/>
                </a:solidFill>
              </a:rPr>
              <a:t>• </a:t>
            </a:r>
            <a:r>
              <a:rPr lang="en-US" dirty="0" err="1" smtClean="0">
                <a:solidFill>
                  <a:schemeClr val="bg1"/>
                </a:solidFill>
              </a:rPr>
              <a:t>Dicionário</a:t>
            </a:r>
            <a:r>
              <a:rPr lang="en-US" dirty="0" smtClean="0">
                <a:solidFill>
                  <a:schemeClr val="bg1"/>
                </a:solidFill>
              </a:rPr>
              <a:t> </a:t>
            </a:r>
            <a:r>
              <a:rPr lang="en-US" dirty="0" err="1" smtClean="0">
                <a:solidFill>
                  <a:schemeClr val="bg1"/>
                </a:solidFill>
              </a:rPr>
              <a:t>Temático</a:t>
            </a:r>
            <a:r>
              <a:rPr lang="en-US" dirty="0" smtClean="0">
                <a:solidFill>
                  <a:schemeClr val="bg1"/>
                </a:solidFill>
              </a:rPr>
              <a:t> (English), 1994. </a:t>
            </a:r>
            <a:br>
              <a:rPr lang="en-US" dirty="0" smtClean="0">
                <a:solidFill>
                  <a:schemeClr val="bg1"/>
                </a:solidFill>
              </a:rPr>
            </a:br>
            <a:r>
              <a:rPr lang="en-US" dirty="0" smtClean="0">
                <a:solidFill>
                  <a:schemeClr val="bg1"/>
                </a:solidFill>
              </a:rPr>
              <a:t>• </a:t>
            </a:r>
            <a:r>
              <a:rPr lang="en-US" dirty="0" err="1" smtClean="0">
                <a:solidFill>
                  <a:schemeClr val="bg1"/>
                </a:solidFill>
              </a:rPr>
              <a:t>Matéria</a:t>
            </a:r>
            <a:r>
              <a:rPr lang="en-US" dirty="0" smtClean="0">
                <a:solidFill>
                  <a:schemeClr val="bg1"/>
                </a:solidFill>
              </a:rPr>
              <a:t> </a:t>
            </a:r>
            <a:r>
              <a:rPr lang="en-US" dirty="0" err="1" smtClean="0">
                <a:solidFill>
                  <a:schemeClr val="bg1"/>
                </a:solidFill>
              </a:rPr>
              <a:t>Médica</a:t>
            </a:r>
            <a:r>
              <a:rPr lang="en-US" dirty="0" smtClean="0">
                <a:solidFill>
                  <a:schemeClr val="bg1"/>
                </a:solidFill>
              </a:rPr>
              <a:t> </a:t>
            </a:r>
            <a:r>
              <a:rPr lang="en-US" dirty="0" err="1" smtClean="0">
                <a:solidFill>
                  <a:schemeClr val="bg1"/>
                </a:solidFill>
              </a:rPr>
              <a:t>Temática</a:t>
            </a:r>
            <a:r>
              <a:rPr lang="en-US" dirty="0" smtClean="0">
                <a:solidFill>
                  <a:schemeClr val="bg1"/>
                </a:solidFill>
              </a:rPr>
              <a:t> (Portuguese) - Robe Publisher, 1996.</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EMERGENCE OF THEMATIC REPERTORY</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smtClean="0">
                <a:solidFill>
                  <a:schemeClr val="bg1"/>
                </a:solidFill>
              </a:rPr>
              <a:t> The symptoms of a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seemed to the author totally unintelligent. Later he understood the experimental nature of </a:t>
            </a:r>
            <a:r>
              <a:rPr lang="en-US" dirty="0" err="1" smtClean="0">
                <a:solidFill>
                  <a:schemeClr val="bg1"/>
                </a:solidFill>
              </a:rPr>
              <a:t>homoeopathical</a:t>
            </a:r>
            <a:r>
              <a:rPr lang="en-US" dirty="0" smtClean="0">
                <a:solidFill>
                  <a:schemeClr val="bg1"/>
                </a:solidFill>
              </a:rPr>
              <a:t> symptoms and started thinking about how hard it was to study the symptoms that are spread along the several volumes of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a:t>
            </a:r>
          </a:p>
          <a:p>
            <a:r>
              <a:rPr lang="en-US" dirty="0" smtClean="0">
                <a:solidFill>
                  <a:schemeClr val="bg1"/>
                </a:solidFill>
              </a:rPr>
              <a:t> He wondered if there was an easier way of organizing the symptoms for the </a:t>
            </a:r>
            <a:r>
              <a:rPr lang="en-US" dirty="0" err="1" smtClean="0">
                <a:solidFill>
                  <a:schemeClr val="bg1"/>
                </a:solidFill>
              </a:rPr>
              <a:t>homeopathists</a:t>
            </a:r>
            <a:r>
              <a:rPr lang="en-US" dirty="0" smtClean="0">
                <a:solidFill>
                  <a:schemeClr val="bg1"/>
                </a:solidFill>
              </a:rPr>
              <a:t>. When he discovered Bernal’s thematic work he foresaw the possibility of organizing the homeopathic symptoms of the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by themes. </a:t>
            </a:r>
          </a:p>
          <a:p>
            <a:r>
              <a:rPr lang="en-US" dirty="0" smtClean="0">
                <a:solidFill>
                  <a:schemeClr val="bg1"/>
                </a:solidFill>
              </a:rPr>
              <a:t>This work is an aid to understand the mental pictures of many of the </a:t>
            </a:r>
            <a:r>
              <a:rPr lang="en-US" dirty="0" err="1" smtClean="0">
                <a:solidFill>
                  <a:schemeClr val="bg1"/>
                </a:solidFill>
              </a:rPr>
              <a:t>polychrests</a:t>
            </a:r>
            <a:r>
              <a:rPr lang="en-US" dirty="0" smtClean="0">
                <a:solidFill>
                  <a:schemeClr val="bg1"/>
                </a:solidFill>
              </a:rPr>
              <a:t> using keywords and themes. </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endParaRPr lang="en-US" dirty="0"/>
          </a:p>
        </p:txBody>
      </p:sp>
      <p:sp>
        <p:nvSpPr>
          <p:cNvPr id="3" name="Content Placeholder 2"/>
          <p:cNvSpPr>
            <a:spLocks noGrp="1"/>
          </p:cNvSpPr>
          <p:nvPr>
            <p:ph idx="1"/>
          </p:nvPr>
        </p:nvSpPr>
        <p:spPr/>
        <p:txBody>
          <a:bodyPr/>
          <a:lstStyle/>
          <a:p>
            <a:r>
              <a:rPr lang="en-US" dirty="0" smtClean="0">
                <a:solidFill>
                  <a:schemeClr val="bg1"/>
                </a:solidFill>
              </a:rPr>
              <a:t>The following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Medica's</a:t>
            </a:r>
            <a:r>
              <a:rPr lang="en-US" dirty="0" smtClean="0">
                <a:solidFill>
                  <a:schemeClr val="bg1"/>
                </a:solidFill>
              </a:rPr>
              <a:t> were used for quotations: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a:t>
            </a:r>
            <a:r>
              <a:rPr lang="en-US" dirty="0" err="1" smtClean="0">
                <a:solidFill>
                  <a:schemeClr val="bg1"/>
                </a:solidFill>
              </a:rPr>
              <a:t>Pura</a:t>
            </a:r>
            <a:r>
              <a:rPr lang="en-US" dirty="0" smtClean="0">
                <a:solidFill>
                  <a:schemeClr val="bg1"/>
                </a:solidFill>
              </a:rPr>
              <a:t> and Chronic Diseases of Hahnemann. </a:t>
            </a:r>
            <a:br>
              <a:rPr lang="en-US" dirty="0" smtClean="0">
                <a:solidFill>
                  <a:schemeClr val="bg1"/>
                </a:solidFill>
              </a:rPr>
            </a:br>
            <a:r>
              <a:rPr lang="en-US" dirty="0" smtClean="0">
                <a:solidFill>
                  <a:schemeClr val="bg1"/>
                </a:solidFill>
              </a:rPr>
              <a:t>• T.F. Allen’s Encyclopedia, and The supplementary symptoms of the tenth volume.</a:t>
            </a:r>
            <a:br>
              <a:rPr lang="en-US" dirty="0" smtClean="0">
                <a:solidFill>
                  <a:schemeClr val="bg1"/>
                </a:solidFill>
              </a:rPr>
            </a:br>
            <a:r>
              <a:rPr lang="en-US" dirty="0" smtClean="0">
                <a:solidFill>
                  <a:schemeClr val="bg1"/>
                </a:solidFill>
              </a:rPr>
              <a:t>• H.C. Allen’s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of the </a:t>
            </a:r>
            <a:r>
              <a:rPr lang="en-US" dirty="0" err="1" smtClean="0">
                <a:solidFill>
                  <a:schemeClr val="bg1"/>
                </a:solidFill>
              </a:rPr>
              <a:t>Nosodes</a:t>
            </a:r>
            <a:r>
              <a:rPr lang="en-US" dirty="0" smtClean="0">
                <a:solidFill>
                  <a:schemeClr val="bg1"/>
                </a:solidFill>
              </a:rPr>
              <a:t>. </a:t>
            </a:r>
            <a:br>
              <a:rPr lang="en-US" dirty="0" smtClean="0">
                <a:solidFill>
                  <a:schemeClr val="bg1"/>
                </a:solidFill>
              </a:rPr>
            </a:br>
            <a:r>
              <a:rPr lang="en-US" dirty="0" smtClean="0">
                <a:solidFill>
                  <a:schemeClr val="bg1"/>
                </a:solidFill>
              </a:rPr>
              <a:t>• </a:t>
            </a:r>
            <a:r>
              <a:rPr lang="en-US" dirty="0" err="1" smtClean="0">
                <a:solidFill>
                  <a:schemeClr val="bg1"/>
                </a:solidFill>
              </a:rPr>
              <a:t>Hering</a:t>
            </a:r>
            <a:r>
              <a:rPr lang="en-US" dirty="0" smtClean="0">
                <a:solidFill>
                  <a:schemeClr val="bg1"/>
                </a:solidFill>
              </a:rPr>
              <a:t> Guiding symptoms. </a:t>
            </a:r>
            <a:br>
              <a:rPr lang="en-US" dirty="0" smtClean="0">
                <a:solidFill>
                  <a:schemeClr val="bg1"/>
                </a:solidFill>
              </a:rPr>
            </a:br>
            <a:r>
              <a:rPr lang="en-US" dirty="0" smtClean="0">
                <a:solidFill>
                  <a:schemeClr val="bg1"/>
                </a:solidFill>
              </a:rPr>
              <a:t>• Jeremy </a:t>
            </a:r>
            <a:r>
              <a:rPr lang="en-US" dirty="0" err="1" smtClean="0">
                <a:solidFill>
                  <a:schemeClr val="bg1"/>
                </a:solidFill>
              </a:rPr>
              <a:t>Sherr’s</a:t>
            </a:r>
            <a:r>
              <a:rPr lang="en-US" dirty="0" smtClean="0">
                <a:solidFill>
                  <a:schemeClr val="bg1"/>
                </a:solidFill>
              </a:rPr>
              <a:t> Dynamic </a:t>
            </a:r>
            <a:r>
              <a:rPr lang="en-US" dirty="0" err="1" smtClean="0">
                <a:solidFill>
                  <a:schemeClr val="bg1"/>
                </a:solidFill>
              </a:rPr>
              <a:t>Provings</a:t>
            </a:r>
            <a:r>
              <a:rPr lang="en-US" dirty="0" smtClean="0">
                <a:solidFill>
                  <a:schemeClr val="bg1"/>
                </a:solidFill>
              </a:rPr>
              <a:t>, vol.1. </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PROPER </a:t>
            </a:r>
            <a:endParaRPr lang="en-US" dirty="0"/>
          </a:p>
        </p:txBody>
      </p:sp>
      <p:sp>
        <p:nvSpPr>
          <p:cNvPr id="3" name="Content Placeholder 2"/>
          <p:cNvSpPr>
            <a:spLocks noGrp="1"/>
          </p:cNvSpPr>
          <p:nvPr>
            <p:ph idx="1"/>
          </p:nvPr>
        </p:nvSpPr>
        <p:spPr/>
        <p:txBody>
          <a:bodyPr/>
          <a:lstStyle/>
          <a:p>
            <a:r>
              <a:rPr lang="en-US" dirty="0" smtClean="0">
                <a:solidFill>
                  <a:schemeClr val="bg1"/>
                </a:solidFill>
              </a:rPr>
              <a:t>REPERTORY PROPER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1st published in the year 1994 &amp; revised edition came in 1998.</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TABLE OF CONTENTS:</a:t>
            </a:r>
            <a:endParaRPr lang="en-US" dirty="0"/>
          </a:p>
        </p:txBody>
      </p:sp>
      <p:sp>
        <p:nvSpPr>
          <p:cNvPr id="3" name="Content Placeholder 2"/>
          <p:cNvSpPr>
            <a:spLocks noGrp="1"/>
          </p:cNvSpPr>
          <p:nvPr>
            <p:ph idx="1"/>
          </p:nvPr>
        </p:nvSpPr>
        <p:spPr>
          <a:xfrm>
            <a:off x="457200" y="1066800"/>
            <a:ext cx="8229600" cy="4191000"/>
          </a:xfrm>
        </p:spPr>
        <p:txBody>
          <a:bodyPr>
            <a:noAutofit/>
          </a:bodyPr>
          <a:lstStyle/>
          <a:p>
            <a:pPr>
              <a:lnSpc>
                <a:spcPct val="200000"/>
              </a:lnSpc>
              <a:buNone/>
            </a:pPr>
            <a:r>
              <a:rPr lang="en-US" sz="1400" b="1" dirty="0" smtClean="0">
                <a:solidFill>
                  <a:schemeClr val="bg1"/>
                </a:solidFill>
                <a:latin typeface="Times New Roman" pitchFamily="18" charset="0"/>
                <a:cs typeface="Times New Roman" pitchFamily="18" charset="0"/>
              </a:rPr>
              <a:t>        • Foreword by VII-XIV</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Introduction by the Author XV</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Thematic Repertory Index- Alphabetical List of Themes XIX</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Analogical Index of Themes and Synonyms XXIII</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Index of Remedies of the Alphabetical list of Pure </a:t>
            </a:r>
            <a:r>
              <a:rPr lang="en-US" sz="1400" b="1" dirty="0" err="1" smtClean="0">
                <a:solidFill>
                  <a:schemeClr val="bg1"/>
                </a:solidFill>
                <a:latin typeface="Times New Roman" pitchFamily="18" charset="0"/>
                <a:cs typeface="Times New Roman" pitchFamily="18" charset="0"/>
              </a:rPr>
              <a:t>Materia</a:t>
            </a:r>
            <a:r>
              <a:rPr lang="en-US" sz="1400" b="1" dirty="0" smtClean="0">
                <a:solidFill>
                  <a:schemeClr val="bg1"/>
                </a:solidFill>
                <a:latin typeface="Times New Roman" pitchFamily="18" charset="0"/>
                <a:cs typeface="Times New Roman" pitchFamily="18" charset="0"/>
              </a:rPr>
              <a:t> XXXVII</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Thematic Repertory- Symptoms of Repertory and Pure </a:t>
            </a:r>
            <a:r>
              <a:rPr lang="en-US" sz="1400" b="1" dirty="0" err="1" smtClean="0">
                <a:solidFill>
                  <a:schemeClr val="bg1"/>
                </a:solidFill>
                <a:latin typeface="Times New Roman" pitchFamily="18" charset="0"/>
                <a:cs typeface="Times New Roman" pitchFamily="18" charset="0"/>
              </a:rPr>
              <a:t>Materia</a:t>
            </a:r>
            <a:r>
              <a:rPr lang="en-US" sz="1400" b="1" dirty="0" smtClean="0">
                <a:solidFill>
                  <a:schemeClr val="bg1"/>
                </a:solidFill>
                <a:latin typeface="Times New Roman" pitchFamily="18" charset="0"/>
                <a:cs typeface="Times New Roman" pitchFamily="18" charset="0"/>
              </a:rPr>
              <a:t> </a:t>
            </a:r>
            <a:r>
              <a:rPr lang="en-US" sz="1400" b="1" dirty="0" err="1" smtClean="0">
                <a:solidFill>
                  <a:schemeClr val="bg1"/>
                </a:solidFill>
                <a:latin typeface="Times New Roman" pitchFamily="18" charset="0"/>
                <a:cs typeface="Times New Roman" pitchFamily="18" charset="0"/>
              </a:rPr>
              <a:t>Medica</a:t>
            </a:r>
            <a:r>
              <a:rPr lang="en-US" sz="1400" b="1" dirty="0" smtClean="0">
                <a:solidFill>
                  <a:schemeClr val="bg1"/>
                </a:solidFill>
                <a:latin typeface="Times New Roman" pitchFamily="18" charset="0"/>
                <a:cs typeface="Times New Roman" pitchFamily="18" charset="0"/>
              </a:rPr>
              <a:t> ordered by Themes 1-814</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The Study of Words 815-818</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Pure </a:t>
            </a:r>
            <a:r>
              <a:rPr lang="en-US" sz="1400" b="1" dirty="0" err="1" smtClean="0">
                <a:solidFill>
                  <a:schemeClr val="bg1"/>
                </a:solidFill>
                <a:latin typeface="Times New Roman" pitchFamily="18" charset="0"/>
                <a:cs typeface="Times New Roman" pitchFamily="18" charset="0"/>
              </a:rPr>
              <a:t>Materia</a:t>
            </a:r>
            <a:r>
              <a:rPr lang="en-US" sz="1400" b="1" dirty="0" smtClean="0">
                <a:solidFill>
                  <a:schemeClr val="bg1"/>
                </a:solidFill>
                <a:latin typeface="Times New Roman" pitchFamily="18" charset="0"/>
                <a:cs typeface="Times New Roman" pitchFamily="18" charset="0"/>
              </a:rPr>
              <a:t> </a:t>
            </a:r>
            <a:r>
              <a:rPr lang="en-US" sz="1400" b="1" dirty="0" err="1" smtClean="0">
                <a:solidFill>
                  <a:schemeClr val="bg1"/>
                </a:solidFill>
                <a:latin typeface="Times New Roman" pitchFamily="18" charset="0"/>
                <a:cs typeface="Times New Roman" pitchFamily="18" charset="0"/>
              </a:rPr>
              <a:t>Medica</a:t>
            </a:r>
            <a:r>
              <a:rPr lang="en-US" sz="1400" b="1" dirty="0" smtClean="0">
                <a:solidFill>
                  <a:schemeClr val="bg1"/>
                </a:solidFill>
                <a:latin typeface="Times New Roman" pitchFamily="18" charset="0"/>
                <a:cs typeface="Times New Roman" pitchFamily="18" charset="0"/>
              </a:rPr>
              <a:t> Word Index 819-874</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Alphabetic List of Pure </a:t>
            </a:r>
            <a:r>
              <a:rPr lang="en-US" sz="1400" b="1" dirty="0" err="1" smtClean="0">
                <a:solidFill>
                  <a:schemeClr val="bg1"/>
                </a:solidFill>
                <a:latin typeface="Times New Roman" pitchFamily="18" charset="0"/>
                <a:cs typeface="Times New Roman" pitchFamily="18" charset="0"/>
              </a:rPr>
              <a:t>Materia</a:t>
            </a:r>
            <a:r>
              <a:rPr lang="en-US" sz="1400" b="1" dirty="0" smtClean="0">
                <a:solidFill>
                  <a:schemeClr val="bg1"/>
                </a:solidFill>
                <a:latin typeface="Times New Roman" pitchFamily="18" charset="0"/>
                <a:cs typeface="Times New Roman" pitchFamily="18" charset="0"/>
              </a:rPr>
              <a:t> </a:t>
            </a:r>
            <a:r>
              <a:rPr lang="en-US" sz="1400" b="1" dirty="0" err="1" smtClean="0">
                <a:solidFill>
                  <a:schemeClr val="bg1"/>
                </a:solidFill>
                <a:latin typeface="Times New Roman" pitchFamily="18" charset="0"/>
                <a:cs typeface="Times New Roman" pitchFamily="18" charset="0"/>
              </a:rPr>
              <a:t>Medica</a:t>
            </a:r>
            <a:r>
              <a:rPr lang="en-US" sz="1400" b="1" dirty="0" smtClean="0">
                <a:solidFill>
                  <a:schemeClr val="bg1"/>
                </a:solidFill>
                <a:latin typeface="Times New Roman" pitchFamily="18" charset="0"/>
                <a:cs typeface="Times New Roman" pitchFamily="18" charset="0"/>
              </a:rPr>
              <a:t> Symptoms 875-1086</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Remedies and Abbreviations 1087-1110</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Abbreviations and Remedies 1111-1134</a:t>
            </a:r>
            <a:br>
              <a:rPr lang="en-US" sz="1400" b="1" dirty="0" smtClean="0">
                <a:solidFill>
                  <a:schemeClr val="bg1"/>
                </a:solidFill>
                <a:latin typeface="Times New Roman" pitchFamily="18" charset="0"/>
                <a:cs typeface="Times New Roman" pitchFamily="18" charset="0"/>
              </a:rPr>
            </a:br>
            <a:r>
              <a:rPr lang="en-US" sz="1400" b="1" dirty="0" smtClean="0">
                <a:solidFill>
                  <a:schemeClr val="bg1"/>
                </a:solidFill>
                <a:latin typeface="Times New Roman" pitchFamily="18" charset="0"/>
                <a:cs typeface="Times New Roman" pitchFamily="18" charset="0"/>
              </a:rPr>
              <a:t>• The Author's identification and frequency list 1135-1137</a:t>
            </a:r>
            <a:endParaRPr lang="en-US" sz="1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FOREWORD AND INTRODUCTION </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r>
              <a:rPr lang="en-US" dirty="0" smtClean="0">
                <a:solidFill>
                  <a:schemeClr val="bg1"/>
                </a:solidFill>
              </a:rPr>
              <a:t/>
            </a:r>
            <a:br>
              <a:rPr lang="en-US" dirty="0" smtClean="0">
                <a:solidFill>
                  <a:schemeClr val="bg1"/>
                </a:solidFill>
              </a:rPr>
            </a:br>
            <a:r>
              <a:rPr lang="en-US" b="1" dirty="0" smtClean="0">
                <a:solidFill>
                  <a:schemeClr val="bg1"/>
                </a:solidFill>
              </a:rPr>
              <a:t>FOREWORD</a:t>
            </a:r>
            <a:r>
              <a:rPr lang="en-US" dirty="0" smtClean="0">
                <a:solidFill>
                  <a:schemeClr val="bg1"/>
                </a:solidFill>
              </a:rPr>
              <a:t> is given by seven authors of this century who have appreciated his work as it makes the study of mind symptoms of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easy.</a:t>
            </a:r>
          </a:p>
          <a:p>
            <a:r>
              <a:rPr lang="en-US" dirty="0" smtClean="0">
                <a:solidFill>
                  <a:schemeClr val="bg1"/>
                </a:solidFill>
              </a:rPr>
              <a:t/>
            </a:r>
            <a:br>
              <a:rPr lang="en-US" dirty="0" smtClean="0">
                <a:solidFill>
                  <a:schemeClr val="bg1"/>
                </a:solidFill>
              </a:rPr>
            </a:br>
            <a:r>
              <a:rPr lang="en-US" b="1" dirty="0" smtClean="0">
                <a:solidFill>
                  <a:schemeClr val="bg1"/>
                </a:solidFill>
              </a:rPr>
              <a:t>INTRODUCTION</a:t>
            </a:r>
            <a:r>
              <a:rPr lang="en-US" dirty="0" smtClean="0">
                <a:solidFill>
                  <a:schemeClr val="bg1"/>
                </a:solidFill>
              </a:rPr>
              <a:t> (includes the STUDY OF WORDS, in revised edition) the author has mentioned as how he got the idea of writing this book. Initially he attempted on reading the homoeopathic symptoms and did an analogical research of the key words of the symptoms in English and later used those words to create the themes. He has spent 5 years in researching and organizing the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symptoms. </a:t>
            </a:r>
            <a:endParaRPr 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BY AUTHOR </a:t>
            </a:r>
            <a:endParaRPr lang="en-US" dirty="0"/>
          </a:p>
        </p:txBody>
      </p:sp>
      <p:sp>
        <p:nvSpPr>
          <p:cNvPr id="3" name="Content Placeholder 2"/>
          <p:cNvSpPr>
            <a:spLocks noGrp="1"/>
          </p:cNvSpPr>
          <p:nvPr>
            <p:ph idx="1"/>
          </p:nvPr>
        </p:nvSpPr>
        <p:spPr>
          <a:xfrm>
            <a:off x="533400" y="1447800"/>
            <a:ext cx="8229600" cy="5029200"/>
          </a:xfrm>
        </p:spPr>
        <p:txBody>
          <a:bodyPr>
            <a:normAutofit fontScale="70000" lnSpcReduction="20000"/>
          </a:bodyPr>
          <a:lstStyle/>
          <a:p>
            <a:r>
              <a:rPr lang="en-US" dirty="0" smtClean="0">
                <a:solidFill>
                  <a:schemeClr val="bg1"/>
                </a:solidFill>
              </a:rPr>
              <a:t>The main aim of the repertory is to classify the homoeopathic symptoms so they could be used by the homoeopaths for fast medical advice, but there are four limitations, as mentioned below:</a:t>
            </a:r>
          </a:p>
          <a:p>
            <a:pPr>
              <a:buNone/>
            </a:pPr>
            <a:r>
              <a:rPr lang="en-US" dirty="0" smtClean="0">
                <a:solidFill>
                  <a:schemeClr val="bg1"/>
                </a:solidFill>
              </a:rPr>
              <a:t/>
            </a:r>
            <a:br>
              <a:rPr lang="en-US" dirty="0" smtClean="0">
                <a:solidFill>
                  <a:schemeClr val="bg1"/>
                </a:solidFill>
              </a:rPr>
            </a:br>
            <a:r>
              <a:rPr lang="en-US" dirty="0" smtClean="0">
                <a:solidFill>
                  <a:schemeClr val="bg1"/>
                </a:solidFill>
              </a:rPr>
              <a:t>• The symptoms being served and classified in alphabetical order have no connections and loose their dynamic expressions.</a:t>
            </a:r>
          </a:p>
          <a:p>
            <a:pPr>
              <a:buNone/>
            </a:pPr>
            <a:r>
              <a:rPr lang="en-US" dirty="0" smtClean="0">
                <a:solidFill>
                  <a:schemeClr val="bg1"/>
                </a:solidFill>
              </a:rPr>
              <a:t/>
            </a:r>
            <a:br>
              <a:rPr lang="en-US" dirty="0" smtClean="0">
                <a:solidFill>
                  <a:schemeClr val="bg1"/>
                </a:solidFill>
              </a:rPr>
            </a:br>
            <a:r>
              <a:rPr lang="en-US" dirty="0" smtClean="0">
                <a:solidFill>
                  <a:schemeClr val="bg1"/>
                </a:solidFill>
              </a:rPr>
              <a:t>• The symptoms come from several sources, but the similar symptoms are at different places and are not related.</a:t>
            </a:r>
          </a:p>
          <a:p>
            <a:pPr>
              <a:buNone/>
            </a:pPr>
            <a:r>
              <a:rPr lang="en-US" dirty="0" smtClean="0">
                <a:solidFill>
                  <a:schemeClr val="bg1"/>
                </a:solidFill>
              </a:rPr>
              <a:t/>
            </a:r>
            <a:br>
              <a:rPr lang="en-US" dirty="0" smtClean="0">
                <a:solidFill>
                  <a:schemeClr val="bg1"/>
                </a:solidFill>
              </a:rPr>
            </a:br>
            <a:r>
              <a:rPr lang="en-US" dirty="0" smtClean="0">
                <a:solidFill>
                  <a:schemeClr val="bg1"/>
                </a:solidFill>
              </a:rPr>
              <a:t>• The symptoms taken from Pure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are not totally represented in rubric form. </a:t>
            </a:r>
          </a:p>
          <a:p>
            <a:pPr>
              <a:buNone/>
            </a:pPr>
            <a:r>
              <a:rPr lang="en-US" dirty="0" smtClean="0">
                <a:solidFill>
                  <a:schemeClr val="bg1"/>
                </a:solidFill>
              </a:rPr>
              <a:t/>
            </a:r>
            <a:br>
              <a:rPr lang="en-US" dirty="0" smtClean="0">
                <a:solidFill>
                  <a:schemeClr val="bg1"/>
                </a:solidFill>
              </a:rPr>
            </a:br>
            <a:r>
              <a:rPr lang="en-US" dirty="0" smtClean="0">
                <a:solidFill>
                  <a:schemeClr val="bg1"/>
                </a:solidFill>
              </a:rPr>
              <a:t>• There is a great difference in vocabulary between the Repertory and </a:t>
            </a:r>
            <a:r>
              <a:rPr lang="en-US" dirty="0" err="1" smtClean="0">
                <a:solidFill>
                  <a:schemeClr val="bg1"/>
                </a:solidFill>
              </a:rPr>
              <a:t>Materia</a:t>
            </a:r>
            <a:r>
              <a:rPr lang="en-US" dirty="0" smtClean="0">
                <a:solidFill>
                  <a:schemeClr val="bg1"/>
                </a:solidFill>
              </a:rPr>
              <a:t> </a:t>
            </a:r>
            <a:r>
              <a:rPr lang="en-US" dirty="0" err="1" smtClean="0">
                <a:solidFill>
                  <a:schemeClr val="bg1"/>
                </a:solidFill>
              </a:rPr>
              <a:t>medica</a:t>
            </a:r>
            <a:r>
              <a:rPr lang="en-US" dirty="0" smtClean="0">
                <a:solidFill>
                  <a:schemeClr val="bg1"/>
                </a:solidFill>
              </a:rPr>
              <a:t>. In Repertory the symptoms are organized not by description but according to the author’s own perception and awareness of reality.</a:t>
            </a:r>
            <a:br>
              <a:rPr lang="en-US" dirty="0" smtClean="0">
                <a:solidFill>
                  <a:schemeClr val="bg1"/>
                </a:solidFill>
              </a:rPr>
            </a:br>
            <a:endParaRPr lang="en-US"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TotalTime>
  <Words>676</Words>
  <Application>Microsoft Office PowerPoint</Application>
  <PresentationFormat>On-screen Show (4:3)</PresentationFormat>
  <Paragraphs>83</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Book Antiqua</vt:lpstr>
      <vt:lpstr>Lucida Sans</vt:lpstr>
      <vt:lpstr>Times New Roman</vt:lpstr>
      <vt:lpstr>Wingdings</vt:lpstr>
      <vt:lpstr>Wingdings 2</vt:lpstr>
      <vt:lpstr>Wingdings 3</vt:lpstr>
      <vt:lpstr>Apex</vt:lpstr>
      <vt:lpstr>THEMATIC REPERTORY</vt:lpstr>
      <vt:lpstr>PowerPoint Presentation</vt:lpstr>
      <vt:lpstr>PowerPoint Presentation</vt:lpstr>
      <vt:lpstr>EMERGENCE OF THEMATIC REPERTORY</vt:lpstr>
      <vt:lpstr>SOURCES </vt:lpstr>
      <vt:lpstr>BOOK PROPER </vt:lpstr>
      <vt:lpstr>TABLE OF CONTENTS:</vt:lpstr>
      <vt:lpstr>FOREWORD AND INTRODUCTION </vt:lpstr>
      <vt:lpstr>INTRODUCTION BY AUTHOR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from the book:</vt:lpstr>
      <vt:lpstr>COMPUTER REPERTORIES</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REPERTORY</dc:title>
  <dc:creator>Genesis Bala</dc:creator>
  <cp:lastModifiedBy>Lib Lab One</cp:lastModifiedBy>
  <cp:revision>3</cp:revision>
  <dcterms:created xsi:type="dcterms:W3CDTF">2006-08-16T00:00:00Z</dcterms:created>
  <dcterms:modified xsi:type="dcterms:W3CDTF">2020-11-24T11:24:54Z</dcterms:modified>
</cp:coreProperties>
</file>